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344" r:id="rId11"/>
    <p:sldId id="273" r:id="rId12"/>
    <p:sldId id="274" r:id="rId13"/>
    <p:sldId id="279" r:id="rId14"/>
    <p:sldId id="275" r:id="rId15"/>
    <p:sldId id="278" r:id="rId16"/>
    <p:sldId id="276" r:id="rId17"/>
    <p:sldId id="338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2" r:id="rId30"/>
    <p:sldId id="293" r:id="rId31"/>
    <p:sldId id="294" r:id="rId32"/>
    <p:sldId id="291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28" r:id="rId43"/>
    <p:sldId id="304" r:id="rId44"/>
    <p:sldId id="305" r:id="rId45"/>
    <p:sldId id="307" r:id="rId46"/>
    <p:sldId id="308" r:id="rId47"/>
    <p:sldId id="329" r:id="rId48"/>
    <p:sldId id="330" r:id="rId49"/>
    <p:sldId id="331" r:id="rId50"/>
    <p:sldId id="306" r:id="rId51"/>
    <p:sldId id="309" r:id="rId52"/>
    <p:sldId id="340" r:id="rId53"/>
    <p:sldId id="33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35" r:id="rId62"/>
    <p:sldId id="317" r:id="rId63"/>
    <p:sldId id="341" r:id="rId64"/>
    <p:sldId id="332" r:id="rId65"/>
    <p:sldId id="319" r:id="rId66"/>
    <p:sldId id="336" r:id="rId67"/>
    <p:sldId id="343" r:id="rId68"/>
    <p:sldId id="342" r:id="rId69"/>
    <p:sldId id="320" r:id="rId70"/>
    <p:sldId id="321" r:id="rId71"/>
    <p:sldId id="322" r:id="rId72"/>
    <p:sldId id="323" r:id="rId73"/>
    <p:sldId id="333" r:id="rId74"/>
    <p:sldId id="337" r:id="rId75"/>
    <p:sldId id="324" r:id="rId76"/>
    <p:sldId id="325" r:id="rId77"/>
    <p:sldId id="326" r:id="rId78"/>
    <p:sldId id="334" r:id="rId79"/>
    <p:sldId id="267" r:id="rId80"/>
    <p:sldId id="268" r:id="rId81"/>
    <p:sldId id="264" r:id="rId82"/>
    <p:sldId id="265" r:id="rId83"/>
    <p:sldId id="266" r:id="rId84"/>
  </p:sldIdLst>
  <p:sldSz cx="17340263" cy="9753600"/>
  <p:notesSz cx="6858000" cy="9144000"/>
  <p:defaultTextStyle>
    <a:lvl1pPr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1pPr>
    <a:lvl2pPr indent="2286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2pPr>
    <a:lvl3pPr indent="4572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3pPr>
    <a:lvl4pPr indent="6858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4pPr>
    <a:lvl5pPr indent="9144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5pPr>
    <a:lvl6pPr indent="11430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6pPr>
    <a:lvl7pPr indent="13716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7pPr>
    <a:lvl8pPr indent="16002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8pPr>
    <a:lvl9pPr indent="1828800" defTabSz="584200">
      <a:lnSpc>
        <a:spcPct val="120000"/>
      </a:lnSpc>
      <a:defRPr sz="2400"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BBFC77FB-9ED0-4EC9-95AA-A1379042E648}" styleName="">
    <a:tblBg/>
    <a:wholeTbl>
      <a:tcTxStyle b="off" i="off">
        <a:font>
          <a:latin typeface="Source Sans Pro"/>
          <a:ea typeface="Source Sans Pro"/>
          <a:cs typeface="Source Sans Pro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FEF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FEF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87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>
        <p:scale>
          <a:sx n="51" d="100"/>
          <a:sy n="51" d="100"/>
        </p:scale>
        <p:origin x="-2832" y="-2552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46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1851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D541-1F48-432E-814B-A9B697C79064}" type="datetimeFigureOut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70CB-DA10-40BF-8E60-444916EF25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921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874707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 userDrawn="1"/>
        </p:nvGrpSpPr>
        <p:grpSpPr>
          <a:xfrm>
            <a:off x="-893228" y="-1803796"/>
            <a:ext cx="12607240" cy="12800229"/>
            <a:chOff x="12949318" y="4063388"/>
            <a:chExt cx="509805" cy="517609"/>
          </a:xfrm>
        </p:grpSpPr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13244970" y="4063388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12949318" y="4071192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7" name="Gruppieren 6"/>
          <p:cNvGrpSpPr/>
          <p:nvPr userDrawn="1"/>
        </p:nvGrpSpPr>
        <p:grpSpPr>
          <a:xfrm>
            <a:off x="-758140" y="-1803796"/>
            <a:ext cx="12607240" cy="12800229"/>
            <a:chOff x="12949318" y="4063388"/>
            <a:chExt cx="509805" cy="517609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2949318" y="4071192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3244970" y="4063388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0" name="Titel 3"/>
          <p:cNvSpPr>
            <a:spLocks noGrp="1"/>
          </p:cNvSpPr>
          <p:nvPr>
            <p:ph type="title" hasCustomPrompt="1"/>
          </p:nvPr>
        </p:nvSpPr>
        <p:spPr>
          <a:xfrm>
            <a:off x="1181099" y="1466483"/>
            <a:ext cx="10335063" cy="37532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80000"/>
              </a:lnSpc>
              <a:defRPr sz="12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re-Regular" panose="02000506040000020004" pitchFamily="50" charset="0"/>
              </a:defRPr>
            </a:lvl1pPr>
          </a:lstStyle>
          <a:p>
            <a:r>
              <a:rPr lang="de-DE" dirty="0"/>
              <a:t>KLICKEN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68666" y="7076748"/>
            <a:ext cx="5479434" cy="57317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e-DE" dirty="0"/>
              <a:t>Maximilian Mustermann</a:t>
            </a:r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7" name="Group 10"/>
          <p:cNvGrpSpPr>
            <a:grpSpLocks noChangeAspect="1"/>
          </p:cNvGrpSpPr>
          <p:nvPr userDrawn="1"/>
        </p:nvGrpSpPr>
        <p:grpSpPr bwMode="auto">
          <a:xfrm>
            <a:off x="11087099" y="8209900"/>
            <a:ext cx="329263" cy="268187"/>
            <a:chOff x="3238" y="4580"/>
            <a:chExt cx="1930" cy="15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" name="AutoShape 9"/>
            <p:cNvSpPr>
              <a:spLocks noChangeAspect="1" noChangeArrowheads="1" noTextEdit="1"/>
            </p:cNvSpPr>
            <p:nvPr userDrawn="1"/>
          </p:nvSpPr>
          <p:spPr bwMode="auto">
            <a:xfrm>
              <a:off x="3238" y="4580"/>
              <a:ext cx="1930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3236" y="4578"/>
              <a:ext cx="1934" cy="1572"/>
            </a:xfrm>
            <a:custGeom>
              <a:avLst/>
              <a:gdLst>
                <a:gd name="T0" fmla="*/ 1094 w 1094"/>
                <a:gd name="T1" fmla="*/ 105 h 888"/>
                <a:gd name="T2" fmla="*/ 965 w 1094"/>
                <a:gd name="T3" fmla="*/ 140 h 888"/>
                <a:gd name="T4" fmla="*/ 1064 w 1094"/>
                <a:gd name="T5" fmla="*/ 16 h 888"/>
                <a:gd name="T6" fmla="*/ 921 w 1094"/>
                <a:gd name="T7" fmla="*/ 71 h 888"/>
                <a:gd name="T8" fmla="*/ 757 w 1094"/>
                <a:gd name="T9" fmla="*/ 0 h 888"/>
                <a:gd name="T10" fmla="*/ 533 w 1094"/>
                <a:gd name="T11" fmla="*/ 224 h 888"/>
                <a:gd name="T12" fmla="*/ 539 w 1094"/>
                <a:gd name="T13" fmla="*/ 275 h 888"/>
                <a:gd name="T14" fmla="*/ 76 w 1094"/>
                <a:gd name="T15" fmla="*/ 41 h 888"/>
                <a:gd name="T16" fmla="*/ 46 w 1094"/>
                <a:gd name="T17" fmla="*/ 154 h 888"/>
                <a:gd name="T18" fmla="*/ 146 w 1094"/>
                <a:gd name="T19" fmla="*/ 340 h 888"/>
                <a:gd name="T20" fmla="*/ 44 w 1094"/>
                <a:gd name="T21" fmla="*/ 312 h 888"/>
                <a:gd name="T22" fmla="*/ 44 w 1094"/>
                <a:gd name="T23" fmla="*/ 315 h 888"/>
                <a:gd name="T24" fmla="*/ 224 w 1094"/>
                <a:gd name="T25" fmla="*/ 535 h 888"/>
                <a:gd name="T26" fmla="*/ 165 w 1094"/>
                <a:gd name="T27" fmla="*/ 543 h 888"/>
                <a:gd name="T28" fmla="*/ 123 w 1094"/>
                <a:gd name="T29" fmla="*/ 539 h 888"/>
                <a:gd name="T30" fmla="*/ 332 w 1094"/>
                <a:gd name="T31" fmla="*/ 695 h 888"/>
                <a:gd name="T32" fmla="*/ 54 w 1094"/>
                <a:gd name="T33" fmla="*/ 791 h 888"/>
                <a:gd name="T34" fmla="*/ 0 w 1094"/>
                <a:gd name="T35" fmla="*/ 788 h 888"/>
                <a:gd name="T36" fmla="*/ 344 w 1094"/>
                <a:gd name="T37" fmla="*/ 888 h 888"/>
                <a:gd name="T38" fmla="*/ 982 w 1094"/>
                <a:gd name="T39" fmla="*/ 250 h 888"/>
                <a:gd name="T40" fmla="*/ 982 w 1094"/>
                <a:gd name="T41" fmla="*/ 221 h 888"/>
                <a:gd name="T42" fmla="*/ 1094 w 1094"/>
                <a:gd name="T43" fmla="*/ 105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4" h="888">
                  <a:moveTo>
                    <a:pt x="1094" y="105"/>
                  </a:moveTo>
                  <a:cubicBezTo>
                    <a:pt x="1054" y="123"/>
                    <a:pt x="1010" y="135"/>
                    <a:pt x="965" y="140"/>
                  </a:cubicBezTo>
                  <a:cubicBezTo>
                    <a:pt x="1011" y="112"/>
                    <a:pt x="1047" y="68"/>
                    <a:pt x="1064" y="16"/>
                  </a:cubicBezTo>
                  <a:cubicBezTo>
                    <a:pt x="1020" y="42"/>
                    <a:pt x="972" y="60"/>
                    <a:pt x="921" y="71"/>
                  </a:cubicBezTo>
                  <a:cubicBezTo>
                    <a:pt x="880" y="27"/>
                    <a:pt x="822" y="0"/>
                    <a:pt x="757" y="0"/>
                  </a:cubicBezTo>
                  <a:cubicBezTo>
                    <a:pt x="633" y="0"/>
                    <a:pt x="533" y="100"/>
                    <a:pt x="533" y="224"/>
                  </a:cubicBezTo>
                  <a:cubicBezTo>
                    <a:pt x="533" y="242"/>
                    <a:pt x="535" y="259"/>
                    <a:pt x="539" y="275"/>
                  </a:cubicBezTo>
                  <a:cubicBezTo>
                    <a:pt x="352" y="266"/>
                    <a:pt x="187" y="176"/>
                    <a:pt x="76" y="41"/>
                  </a:cubicBezTo>
                  <a:cubicBezTo>
                    <a:pt x="57" y="74"/>
                    <a:pt x="46" y="112"/>
                    <a:pt x="46" y="154"/>
                  </a:cubicBezTo>
                  <a:cubicBezTo>
                    <a:pt x="46" y="231"/>
                    <a:pt x="86" y="300"/>
                    <a:pt x="146" y="340"/>
                  </a:cubicBezTo>
                  <a:cubicBezTo>
                    <a:pt x="109" y="339"/>
                    <a:pt x="74" y="329"/>
                    <a:pt x="44" y="312"/>
                  </a:cubicBezTo>
                  <a:cubicBezTo>
                    <a:pt x="44" y="313"/>
                    <a:pt x="44" y="314"/>
                    <a:pt x="44" y="315"/>
                  </a:cubicBezTo>
                  <a:cubicBezTo>
                    <a:pt x="44" y="424"/>
                    <a:pt x="121" y="514"/>
                    <a:pt x="224" y="535"/>
                  </a:cubicBezTo>
                  <a:cubicBezTo>
                    <a:pt x="205" y="540"/>
                    <a:pt x="185" y="543"/>
                    <a:pt x="165" y="543"/>
                  </a:cubicBezTo>
                  <a:cubicBezTo>
                    <a:pt x="151" y="543"/>
                    <a:pt x="136" y="541"/>
                    <a:pt x="123" y="539"/>
                  </a:cubicBezTo>
                  <a:cubicBezTo>
                    <a:pt x="151" y="628"/>
                    <a:pt x="234" y="693"/>
                    <a:pt x="332" y="695"/>
                  </a:cubicBezTo>
                  <a:cubicBezTo>
                    <a:pt x="256" y="755"/>
                    <a:pt x="159" y="791"/>
                    <a:pt x="54" y="791"/>
                  </a:cubicBezTo>
                  <a:cubicBezTo>
                    <a:pt x="36" y="791"/>
                    <a:pt x="18" y="790"/>
                    <a:pt x="0" y="788"/>
                  </a:cubicBezTo>
                  <a:cubicBezTo>
                    <a:pt x="100" y="851"/>
                    <a:pt x="217" y="888"/>
                    <a:pt x="344" y="888"/>
                  </a:cubicBezTo>
                  <a:cubicBezTo>
                    <a:pt x="757" y="888"/>
                    <a:pt x="982" y="547"/>
                    <a:pt x="982" y="250"/>
                  </a:cubicBezTo>
                  <a:cubicBezTo>
                    <a:pt x="982" y="240"/>
                    <a:pt x="982" y="231"/>
                    <a:pt x="982" y="221"/>
                  </a:cubicBezTo>
                  <a:cubicBezTo>
                    <a:pt x="1026" y="189"/>
                    <a:pt x="1064" y="150"/>
                    <a:pt x="1094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0" name="Textplatzhalt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067993" y="7657717"/>
            <a:ext cx="5480108" cy="31906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maximilian.mustermann@typo3.org</a:t>
            </a:r>
          </a:p>
        </p:txBody>
      </p:sp>
      <p:sp>
        <p:nvSpPr>
          <p:cNvPr id="21" name="Textplatzhalt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16164" y="8152221"/>
            <a:ext cx="5031938" cy="33520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@</a:t>
            </a:r>
            <a:r>
              <a:rPr lang="de-DE" dirty="0" err="1"/>
              <a:t>maxmustermann</a:t>
            </a:r>
            <a:endParaRPr lang="de-DE" dirty="0"/>
          </a:p>
        </p:txBody>
      </p:sp>
      <p:sp>
        <p:nvSpPr>
          <p:cNvPr id="22" name="Textplatzhalter 26"/>
          <p:cNvSpPr>
            <a:spLocks noGrp="1"/>
          </p:cNvSpPr>
          <p:nvPr userDrawn="1">
            <p:ph type="body" sz="quarter" idx="14"/>
          </p:nvPr>
        </p:nvSpPr>
        <p:spPr>
          <a:xfrm>
            <a:off x="1181100" y="5257800"/>
            <a:ext cx="7488238" cy="181894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6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3800" y="820800"/>
            <a:ext cx="14955838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HEADLINE HERE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93800" y="1800000"/>
            <a:ext cx="7335838" cy="360000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573517"/>
            <a:ext cx="7335838" cy="5310481"/>
          </a:xfrm>
        </p:spPr>
        <p:txBody>
          <a:bodyPr anchor="ctr" anchorCtr="0"/>
          <a:lstStyle>
            <a:lvl1pPr marL="539750" indent="-539750"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78875" y="1800000"/>
            <a:ext cx="7370763" cy="36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comparision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8778875" y="2573517"/>
            <a:ext cx="7370763" cy="5310482"/>
          </a:xfrm>
        </p:spPr>
        <p:txBody>
          <a:bodyPr anchor="ctr" anchorCtr="0"/>
          <a:lstStyle>
            <a:lvl1pPr marL="539750" indent="-539750"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919D-1B40-413A-A24F-DC4DAEFA8927}" type="datetime1">
              <a:rPr lang="de-DE" smtClean="0"/>
              <a:t>14.08.17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4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821346"/>
            <a:ext cx="124475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HEADLINE HERE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58CE-971E-4CD6-9C86-2B871FC50FA5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192213" y="1620000"/>
            <a:ext cx="14966950" cy="658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Insert Chart </a:t>
            </a:r>
            <a:r>
              <a:rPr lang="de-DE" dirty="0" err="1"/>
              <a:t>or</a:t>
            </a:r>
            <a:r>
              <a:rPr lang="de-DE" dirty="0"/>
              <a:t> Diagramm </a:t>
            </a:r>
            <a:r>
              <a:rPr lang="de-DE" dirty="0" err="1"/>
              <a:t>here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6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821346"/>
            <a:ext cx="124475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HEADLINE HERE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5B3E-5AF7-4C97-8679-1E43F8E481C8}" type="datetime1">
              <a:rPr lang="de-DE" smtClean="0"/>
              <a:t>14.08.17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4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E110-83A0-4C5D-A343-3AA61B64FE99}" type="datetime1">
              <a:rPr lang="de-DE" smtClean="0"/>
              <a:t>14.08.17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2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lin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989014"/>
            <a:ext cx="7477125" cy="7488236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9000" b="1" i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B60E5F-6AFD-4DA7-892F-BCC359284A30}" type="datetime1">
              <a:rPr lang="de-DE" smtClean="0"/>
              <a:pPr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 FUTURE OF TYPO3 CMS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t>‹#›</a:t>
            </a:fld>
            <a:endParaRPr lang="de-DE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1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548CB-F427-41BB-8B82-B9CA3F4EF425}" type="datetime1">
              <a:rPr lang="de-DE" smtClean="0"/>
              <a:pPr/>
              <a:t>14.08.17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1100" y="1809750"/>
            <a:ext cx="14978063" cy="6054725"/>
          </a:xfrm>
        </p:spPr>
        <p:txBody>
          <a:bodyPr numCol="2" spcCol="720000">
            <a:normAutofit/>
          </a:bodyPr>
          <a:lstStyle>
            <a:lvl1pPr marL="811213" indent="-811213">
              <a:buFont typeface="+mj-lt"/>
              <a:buAutoNum type="arabicPeriod"/>
              <a:defRPr sz="5000">
                <a:solidFill>
                  <a:schemeClr val="bg1"/>
                </a:solidFill>
              </a:defRPr>
            </a:lvl1pPr>
            <a:lvl2pPr marL="1454150" indent="-379413">
              <a:buFont typeface="+mj-lt"/>
              <a:buAutoNum type="arabicPeriod"/>
              <a:defRPr/>
            </a:lvl2pPr>
            <a:lvl3pPr marL="1994400" indent="-914400">
              <a:buFont typeface="+mj-lt"/>
              <a:buAutoNum type="arabicPeriod"/>
              <a:defRPr/>
            </a:lvl3pPr>
            <a:lvl4pPr marL="2182950" indent="-742950">
              <a:buFont typeface="+mj-lt"/>
              <a:buAutoNum type="arabicPeriod"/>
              <a:defRPr/>
            </a:lvl4pPr>
            <a:lvl5pPr marL="2542950" indent="-742950">
              <a:buFont typeface="+mj-lt"/>
              <a:buAutoNum type="arabicPeriod"/>
              <a:defRPr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dolordfsdf</a:t>
            </a:r>
            <a:endParaRPr lang="de-DE" dirty="0"/>
          </a:p>
          <a:p>
            <a:pPr lvl="0"/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Duis </a:t>
            </a:r>
            <a:r>
              <a:rPr lang="de-DE" dirty="0" err="1"/>
              <a:t>tristique</a:t>
            </a:r>
            <a:r>
              <a:rPr lang="de-DE" dirty="0"/>
              <a:t> mi 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luctus</a:t>
            </a:r>
            <a:r>
              <a:rPr lang="de-DE" dirty="0"/>
              <a:t> ex </a:t>
            </a:r>
          </a:p>
          <a:p>
            <a:pPr lvl="0"/>
            <a:r>
              <a:rPr lang="de-DE" dirty="0"/>
              <a:t>commodo </a:t>
            </a:r>
            <a:r>
              <a:rPr lang="de-DE" dirty="0" err="1"/>
              <a:t>est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commodo, </a:t>
            </a:r>
            <a:r>
              <a:rPr lang="de-DE" dirty="0" err="1"/>
              <a:t>vitae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risus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semper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4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42800" y="2432050"/>
            <a:ext cx="11055600" cy="4056063"/>
          </a:xfrm>
          <a:noFill/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80000"/>
              </a:lnSpc>
              <a:defRPr sz="12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re-Regular" panose="02000506040000020004" pitchFamily="50" charset="0"/>
              </a:defRPr>
            </a:lvl1pPr>
          </a:lstStyle>
          <a:p>
            <a:r>
              <a:rPr lang="de-DE" dirty="0"/>
              <a:t>INSERT SECTION TITLE HERE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142800" y="6527800"/>
            <a:ext cx="11055600" cy="133667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Insert an optional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34971-8DF3-4F27-9991-E37B110D9ED4}" type="datetime1">
              <a:rPr lang="de-DE" smtClean="0"/>
              <a:t>14.08.17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7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43250" y="1012167"/>
            <a:ext cx="11053762" cy="7488236"/>
          </a:xfrm>
        </p:spPr>
        <p:txBody>
          <a:bodyPr anchor="ctr" anchorCtr="0">
            <a:normAutofit/>
          </a:bodyPr>
          <a:lstStyle>
            <a:lvl1pPr algn="ctr">
              <a:lnSpc>
                <a:spcPct val="80000"/>
              </a:lnSpc>
              <a:defRPr sz="9000" b="1" i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Insert Intro Title </a:t>
            </a:r>
            <a:r>
              <a:rPr lang="de-DE" dirty="0" err="1"/>
              <a:t>Here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1579417"/>
            <a:ext cx="14966950" cy="6285057"/>
          </a:xfrm>
        </p:spPr>
        <p:txBody>
          <a:bodyPr anchor="ctr" anchorCtr="0">
            <a:normAutofit/>
          </a:bodyPr>
          <a:lstStyle>
            <a:lvl1pPr algn="l">
              <a:lnSpc>
                <a:spcPct val="70000"/>
              </a:lnSpc>
              <a:defRPr sz="15000" b="1" i="1" cap="all" spc="-2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INSERT QUOTE HERE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18817-AE4E-4579-A11C-E40E64C81D87}" type="datetime1">
              <a:rPr lang="de-DE" smtClean="0"/>
              <a:t>14.08.17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6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989014"/>
            <a:ext cx="7477125" cy="7488236"/>
          </a:xfr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9000" b="1" i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INSERT TEXT HERE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D7F9D-6DB5-46CA-AE94-604571E72B26}" type="datetime1">
              <a:rPr lang="de-DE" smtClean="0"/>
              <a:t>14.08.17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3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0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69338" y="989014"/>
            <a:ext cx="7477125" cy="7488236"/>
          </a:xfrm>
        </p:spPr>
        <p:txBody>
          <a:bodyPr anchor="ctr" anchorCtr="0">
            <a:normAutofit/>
          </a:bodyPr>
          <a:lstStyle>
            <a:lvl1pPr algn="r">
              <a:lnSpc>
                <a:spcPct val="80000"/>
              </a:lnSpc>
              <a:defRPr sz="9000" b="1" i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Insert TEXT </a:t>
            </a:r>
            <a:r>
              <a:rPr lang="de-DE" dirty="0" err="1"/>
              <a:t>Here</a:t>
            </a:r>
            <a:endParaRPr lang="de-DE" dirty="0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706725" y="688770"/>
            <a:ext cx="1855411" cy="517609"/>
            <a:chOff x="14706725" y="688770"/>
            <a:chExt cx="1855411" cy="517609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5318837" y="81795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706725" y="69657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5002377" y="68877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81044-E174-49F6-A798-C2FCAEF668A6}" type="datetime1">
              <a:rPr lang="de-DE" smtClean="0"/>
              <a:t>14.08.17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821346"/>
            <a:ext cx="124475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HEADLINE HERE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92213" y="1800000"/>
            <a:ext cx="14955837" cy="6064475"/>
          </a:xfrm>
        </p:spPr>
        <p:txBody>
          <a:bodyPr/>
          <a:lstStyle>
            <a:lvl1pPr marL="539750" indent="-539750"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4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92213" y="821346"/>
            <a:ext cx="12447587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INSERT HEADLINE HERE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92213" y="1800000"/>
            <a:ext cx="7400925" cy="6064475"/>
          </a:xfrm>
        </p:spPr>
        <p:txBody>
          <a:bodyPr anchor="ctr" anchorCtr="0"/>
          <a:lstStyle>
            <a:lvl1pPr marL="0" indent="0">
              <a:buNone/>
              <a:defRPr baseline="0"/>
            </a:lvl1pPr>
            <a:lvl2pPr>
              <a:defRPr/>
            </a:lvl2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745538" y="1800000"/>
            <a:ext cx="7402512" cy="6064475"/>
          </a:xfrm>
        </p:spPr>
        <p:txBody>
          <a:bodyPr anchor="ctr" anchorCtr="0"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linebreak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9C-E208-49A2-A016-F6D3A8C88530}" type="datetime1">
              <a:rPr lang="de-DE" smtClean="0"/>
              <a:t>14.08.17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2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92213" y="820800"/>
            <a:ext cx="12447587" cy="3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2213" y="1800000"/>
            <a:ext cx="14955837" cy="60644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92213" y="8647113"/>
            <a:ext cx="738187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1548CB-F427-41BB-8B82-B9CA3F4EF425}" type="datetime1">
              <a:rPr lang="de-DE" smtClean="0"/>
              <a:t>14.08.17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072563" y="8647113"/>
            <a:ext cx="518400" cy="51911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5E165E3-9F3F-42C5-BA80-C72A143CE083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4703448" y="692160"/>
            <a:ext cx="1855411" cy="517609"/>
            <a:chOff x="14703448" y="692160"/>
            <a:chExt cx="1855411" cy="517609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15315560" y="821346"/>
              <a:ext cx="1243299" cy="388423"/>
            </a:xfrm>
            <a:custGeom>
              <a:avLst/>
              <a:gdLst>
                <a:gd name="T0" fmla="*/ 85 w 812"/>
                <a:gd name="T1" fmla="*/ 29 h 253"/>
                <a:gd name="T2" fmla="*/ 85 w 812"/>
                <a:gd name="T3" fmla="*/ 250 h 253"/>
                <a:gd name="T4" fmla="*/ 54 w 812"/>
                <a:gd name="T5" fmla="*/ 250 h 253"/>
                <a:gd name="T6" fmla="*/ 54 w 812"/>
                <a:gd name="T7" fmla="*/ 29 h 253"/>
                <a:gd name="T8" fmla="*/ 0 w 812"/>
                <a:gd name="T9" fmla="*/ 29 h 253"/>
                <a:gd name="T10" fmla="*/ 0 w 812"/>
                <a:gd name="T11" fmla="*/ 2 h 253"/>
                <a:gd name="T12" fmla="*/ 140 w 812"/>
                <a:gd name="T13" fmla="*/ 2 h 253"/>
                <a:gd name="T14" fmla="*/ 140 w 812"/>
                <a:gd name="T15" fmla="*/ 29 h 253"/>
                <a:gd name="T16" fmla="*/ 85 w 812"/>
                <a:gd name="T17" fmla="*/ 29 h 253"/>
                <a:gd name="T18" fmla="*/ 250 w 812"/>
                <a:gd name="T19" fmla="*/ 135 h 253"/>
                <a:gd name="T20" fmla="*/ 250 w 812"/>
                <a:gd name="T21" fmla="*/ 250 h 253"/>
                <a:gd name="T22" fmla="*/ 218 w 812"/>
                <a:gd name="T23" fmla="*/ 250 h 253"/>
                <a:gd name="T24" fmla="*/ 218 w 812"/>
                <a:gd name="T25" fmla="*/ 135 h 253"/>
                <a:gd name="T26" fmla="*/ 155 w 812"/>
                <a:gd name="T27" fmla="*/ 2 h 253"/>
                <a:gd name="T28" fmla="*/ 189 w 812"/>
                <a:gd name="T29" fmla="*/ 2 h 253"/>
                <a:gd name="T30" fmla="*/ 236 w 812"/>
                <a:gd name="T31" fmla="*/ 103 h 253"/>
                <a:gd name="T32" fmla="*/ 282 w 812"/>
                <a:gd name="T33" fmla="*/ 2 h 253"/>
                <a:gd name="T34" fmla="*/ 315 w 812"/>
                <a:gd name="T35" fmla="*/ 2 h 253"/>
                <a:gd name="T36" fmla="*/ 250 w 812"/>
                <a:gd name="T37" fmla="*/ 135 h 253"/>
                <a:gd name="T38" fmla="*/ 410 w 812"/>
                <a:gd name="T39" fmla="*/ 157 h 253"/>
                <a:gd name="T40" fmla="*/ 380 w 812"/>
                <a:gd name="T41" fmla="*/ 157 h 253"/>
                <a:gd name="T42" fmla="*/ 380 w 812"/>
                <a:gd name="T43" fmla="*/ 250 h 253"/>
                <a:gd name="T44" fmla="*/ 350 w 812"/>
                <a:gd name="T45" fmla="*/ 250 h 253"/>
                <a:gd name="T46" fmla="*/ 350 w 812"/>
                <a:gd name="T47" fmla="*/ 2 h 253"/>
                <a:gd name="T48" fmla="*/ 410 w 812"/>
                <a:gd name="T49" fmla="*/ 0 h 253"/>
                <a:gd name="T50" fmla="*/ 479 w 812"/>
                <a:gd name="T51" fmla="*/ 77 h 253"/>
                <a:gd name="T52" fmla="*/ 410 w 812"/>
                <a:gd name="T53" fmla="*/ 157 h 253"/>
                <a:gd name="T54" fmla="*/ 414 w 812"/>
                <a:gd name="T55" fmla="*/ 25 h 253"/>
                <a:gd name="T56" fmla="*/ 380 w 812"/>
                <a:gd name="T57" fmla="*/ 28 h 253"/>
                <a:gd name="T58" fmla="*/ 380 w 812"/>
                <a:gd name="T59" fmla="*/ 131 h 253"/>
                <a:gd name="T60" fmla="*/ 414 w 812"/>
                <a:gd name="T61" fmla="*/ 131 h 253"/>
                <a:gd name="T62" fmla="*/ 447 w 812"/>
                <a:gd name="T63" fmla="*/ 79 h 253"/>
                <a:gd name="T64" fmla="*/ 414 w 812"/>
                <a:gd name="T65" fmla="*/ 25 h 253"/>
                <a:gd name="T66" fmla="*/ 590 w 812"/>
                <a:gd name="T67" fmla="*/ 253 h 253"/>
                <a:gd name="T68" fmla="*/ 516 w 812"/>
                <a:gd name="T69" fmla="*/ 123 h 253"/>
                <a:gd name="T70" fmla="*/ 590 w 812"/>
                <a:gd name="T71" fmla="*/ 0 h 253"/>
                <a:gd name="T72" fmla="*/ 664 w 812"/>
                <a:gd name="T73" fmla="*/ 123 h 253"/>
                <a:gd name="T74" fmla="*/ 590 w 812"/>
                <a:gd name="T75" fmla="*/ 253 h 253"/>
                <a:gd name="T76" fmla="*/ 590 w 812"/>
                <a:gd name="T77" fmla="*/ 26 h 253"/>
                <a:gd name="T78" fmla="*/ 547 w 812"/>
                <a:gd name="T79" fmla="*/ 125 h 253"/>
                <a:gd name="T80" fmla="*/ 590 w 812"/>
                <a:gd name="T81" fmla="*/ 227 h 253"/>
                <a:gd name="T82" fmla="*/ 632 w 812"/>
                <a:gd name="T83" fmla="*/ 125 h 253"/>
                <a:gd name="T84" fmla="*/ 590 w 812"/>
                <a:gd name="T85" fmla="*/ 26 h 253"/>
                <a:gd name="T86" fmla="*/ 753 w 812"/>
                <a:gd name="T87" fmla="*/ 253 h 253"/>
                <a:gd name="T88" fmla="*/ 706 w 812"/>
                <a:gd name="T89" fmla="*/ 246 h 253"/>
                <a:gd name="T90" fmla="*/ 706 w 812"/>
                <a:gd name="T91" fmla="*/ 221 h 253"/>
                <a:gd name="T92" fmla="*/ 752 w 812"/>
                <a:gd name="T93" fmla="*/ 226 h 253"/>
                <a:gd name="T94" fmla="*/ 782 w 812"/>
                <a:gd name="T95" fmla="*/ 184 h 253"/>
                <a:gd name="T96" fmla="*/ 752 w 812"/>
                <a:gd name="T97" fmla="*/ 134 h 253"/>
                <a:gd name="T98" fmla="*/ 723 w 812"/>
                <a:gd name="T99" fmla="*/ 134 h 253"/>
                <a:gd name="T100" fmla="*/ 723 w 812"/>
                <a:gd name="T101" fmla="*/ 109 h 253"/>
                <a:gd name="T102" fmla="*/ 748 w 812"/>
                <a:gd name="T103" fmla="*/ 109 h 253"/>
                <a:gd name="T104" fmla="*/ 778 w 812"/>
                <a:gd name="T105" fmla="*/ 65 h 253"/>
                <a:gd name="T106" fmla="*/ 752 w 812"/>
                <a:gd name="T107" fmla="*/ 26 h 253"/>
                <a:gd name="T108" fmla="*/ 708 w 812"/>
                <a:gd name="T109" fmla="*/ 32 h 253"/>
                <a:gd name="T110" fmla="*/ 708 w 812"/>
                <a:gd name="T111" fmla="*/ 6 h 253"/>
                <a:gd name="T112" fmla="*/ 751 w 812"/>
                <a:gd name="T113" fmla="*/ 0 h 253"/>
                <a:gd name="T114" fmla="*/ 808 w 812"/>
                <a:gd name="T115" fmla="*/ 68 h 253"/>
                <a:gd name="T116" fmla="*/ 781 w 812"/>
                <a:gd name="T117" fmla="*/ 120 h 253"/>
                <a:gd name="T118" fmla="*/ 812 w 812"/>
                <a:gd name="T119" fmla="*/ 180 h 253"/>
                <a:gd name="T120" fmla="*/ 753 w 812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253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4703448" y="699964"/>
              <a:ext cx="385822" cy="509805"/>
            </a:xfrm>
            <a:custGeom>
              <a:avLst/>
              <a:gdLst>
                <a:gd name="T0" fmla="*/ 252 w 252"/>
                <a:gd name="T1" fmla="*/ 227 h 332"/>
                <a:gd name="T2" fmla="*/ 237 w 252"/>
                <a:gd name="T3" fmla="*/ 229 h 332"/>
                <a:gd name="T4" fmla="*/ 132 w 252"/>
                <a:gd name="T5" fmla="*/ 30 h 332"/>
                <a:gd name="T6" fmla="*/ 142 w 252"/>
                <a:gd name="T7" fmla="*/ 0 h 332"/>
                <a:gd name="T8" fmla="*/ 7 w 252"/>
                <a:gd name="T9" fmla="*/ 50 h 332"/>
                <a:gd name="T10" fmla="*/ 0 w 252"/>
                <a:gd name="T11" fmla="*/ 78 h 332"/>
                <a:gd name="T12" fmla="*/ 142 w 252"/>
                <a:gd name="T13" fmla="*/ 332 h 332"/>
                <a:gd name="T14" fmla="*/ 252 w 252"/>
                <a:gd name="T15" fmla="*/ 22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33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14999100" y="692160"/>
              <a:ext cx="214153" cy="270509"/>
            </a:xfrm>
            <a:custGeom>
              <a:avLst/>
              <a:gdLst>
                <a:gd name="T0" fmla="*/ 31 w 140"/>
                <a:gd name="T1" fmla="*/ 0 h 176"/>
                <a:gd name="T2" fmla="*/ 140 w 140"/>
                <a:gd name="T3" fmla="*/ 39 h 176"/>
                <a:gd name="T4" fmla="*/ 80 w 140"/>
                <a:gd name="T5" fmla="*/ 176 h 176"/>
                <a:gd name="T6" fmla="*/ 0 w 140"/>
                <a:gd name="T7" fmla="*/ 27 h 176"/>
                <a:gd name="T8" fmla="*/ 31 w 140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76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073600" y="8647113"/>
            <a:ext cx="6595738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Configurable in Head- and Footnote section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52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73" r:id="rId3"/>
    <p:sldLayoutId id="2147483683" r:id="rId4"/>
    <p:sldLayoutId id="2147483686" r:id="rId5"/>
    <p:sldLayoutId id="2147483682" r:id="rId6"/>
    <p:sldLayoutId id="2147483684" r:id="rId7"/>
    <p:sldLayoutId id="2147483672" r:id="rId8"/>
    <p:sldLayoutId id="2147483674" r:id="rId9"/>
    <p:sldLayoutId id="2147483675" r:id="rId10"/>
    <p:sldLayoutId id="2147483685" r:id="rId11"/>
    <p:sldLayoutId id="2147483676" r:id="rId12"/>
    <p:sldLayoutId id="2147483677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54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00" indent="-54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00" indent="-54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000" indent="-54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000" indent="-54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23" userDrawn="1">
          <p15:clr>
            <a:srgbClr val="F26B43"/>
          </p15:clr>
        </p15:guide>
        <p15:guide id="2" pos="5461" userDrawn="1">
          <p15:clr>
            <a:srgbClr val="F26B43"/>
          </p15:clr>
        </p15:guide>
        <p15:guide id="3" orient="horz" pos="3072" userDrawn="1">
          <p15:clr>
            <a:srgbClr val="F26B43"/>
          </p15:clr>
        </p15:guide>
        <p15:guide id="4" pos="10179" userDrawn="1">
          <p15:clr>
            <a:srgbClr val="F26B43"/>
          </p15:clr>
        </p15:guide>
        <p15:guide id="5" pos="744" userDrawn="1">
          <p15:clr>
            <a:srgbClr val="F26B43"/>
          </p15:clr>
        </p15:guide>
        <p15:guide id="6" orient="horz" pos="4954" userDrawn="1">
          <p15:clr>
            <a:srgbClr val="F26B43"/>
          </p15:clr>
        </p15:guide>
        <p15:guide id="7" pos="104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TYPO3 MASTER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John </a:t>
            </a:r>
            <a:r>
              <a:rPr lang="de-DE" dirty="0" err="1"/>
              <a:t>Doe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john.doe@typo3.org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@typo3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PowerPoint Master for TYPO3 Presentations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major versions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This </a:t>
            </a:r>
            <a:r>
              <a:rPr lang="en-US" dirty="0" smtClean="0"/>
              <a:t>means that there are always 2 stable versions being maintained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s of mid-2017 that’s versions 7.6 and 8.7</a:t>
            </a:r>
          </a:p>
          <a:p>
            <a:pPr lvl="0"/>
            <a:r>
              <a:rPr lang="en-US" dirty="0" smtClean="0"/>
              <a:t>TYPO3 CMS version 6.2 became officially unsupported by the community in March 2017 (when TYPO3 CMS 8.7 LTS was released)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335463" y="3285595"/>
            <a:ext cx="866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2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and independent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 </a:t>
            </a:r>
            <a:r>
              <a:rPr lang="en-US" b="1" dirty="0" smtClean="0"/>
              <a:t>O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 </a:t>
            </a:r>
            <a:r>
              <a:rPr lang="en-US" b="1" dirty="0" smtClean="0"/>
              <a:t>S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ource </a:t>
            </a:r>
            <a:r>
              <a:rPr lang="en-US" b="1" dirty="0" smtClean="0"/>
              <a:t>S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oftware</a:t>
            </a:r>
          </a:p>
          <a:p>
            <a:pPr marL="0" lvl="0" indent="0">
              <a:buNone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the source code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get the system customized to your wishes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license fees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Implementation, customization and maintenance will need to be done by professionals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971-8DF3-4F27-9991-E37B110D9ED4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and independent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r>
              <a:rPr lang="en-US" b="1" dirty="0"/>
              <a:t>S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elf-hosted or hosted in the cloud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/>
              <a:defRPr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T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choice of server is all yours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CMS can be installed on </a:t>
            </a:r>
            <a:r>
              <a:rPr lang="en-US" sz="5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en-US" sz="5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server that supports the system requirements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CMS has no binding to a specific hosting partner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971-8DF3-4F27-9991-E37B110D9ED4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2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Reliable and 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/>
              <a:t>R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eliable and state-of-the-art web technology</a:t>
            </a:r>
          </a:p>
          <a:p>
            <a:pPr marL="0" lvl="0" indent="0">
              <a:buNone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HTML5, CSS, SASS, LESS, Twitter Bootstrap or </a:t>
            </a:r>
            <a:r>
              <a:rPr lang="en-US" sz="5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Zurb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Foundation: TYPO3 CMS plays well with each and every one of them</a:t>
            </a:r>
          </a:p>
          <a:p>
            <a:pPr lvl="1"/>
            <a:r>
              <a:rPr lang="en-US" dirty="0"/>
              <a:t>Y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can choose what you like for rendering your website or online application - for mobile-friendly and mobile-ready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4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Reliable and 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S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calable according to business needs</a:t>
            </a:r>
          </a:p>
          <a:p>
            <a:pPr lvl="1"/>
            <a:r>
              <a:rPr lang="en-US" dirty="0"/>
              <a:t>A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llows adaption to specific requirements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CMS is targeted towards further growth</a:t>
            </a:r>
          </a:p>
          <a:p>
            <a:pPr lvl="1"/>
            <a:r>
              <a:rPr lang="en-US" dirty="0"/>
              <a:t>T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technologies we use are designed for maximum performance (e.g. built-in caching, high-speed lean API access)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9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and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b="1" dirty="0"/>
              <a:t>G</a:t>
            </a:r>
            <a:r>
              <a:rPr lang="en-US" sz="5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global</a:t>
            </a:r>
            <a:br>
              <a:rPr lang="en-US" sz="5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5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TYPO3 CMS has 15+ years of experience with multi-language sites</a:t>
            </a:r>
            <a:endParaRPr lang="en-US" sz="6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and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5400" b="1" dirty="0"/>
              <a:t>G</a:t>
            </a:r>
            <a:r>
              <a:rPr lang="en-US" sz="5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global</a:t>
            </a:r>
            <a:br>
              <a:rPr lang="en-US" sz="5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5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TYPO3 CMS has the structure it takes to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complex websites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wide range of content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various languages</a:t>
            </a:r>
            <a:endParaRPr lang="en-US" dirty="0" smtClean="0">
              <a:effectLst/>
            </a:endParaRPr>
          </a:p>
          <a:p>
            <a:pPr lvl="1" rtl="0" eaLnBrk="1" latinLnBrk="0" hangingPunct="1"/>
            <a:r>
              <a:rPr lang="en-US" sz="5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whilst remaining user-friendly</a:t>
            </a:r>
            <a:endParaRPr lang="en-US" sz="5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1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and secure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rtl="0" eaLnBrk="1" latinLnBrk="0" hangingPunct="1">
              <a:buNone/>
            </a:pPr>
            <a:r>
              <a:rPr lang="en-US" b="1" dirty="0"/>
              <a:t>S</a:t>
            </a:r>
            <a:r>
              <a:rPr lang="en-US" sz="6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afety first</a:t>
            </a:r>
          </a:p>
          <a:p>
            <a:pPr marL="0" indent="0" rtl="0" eaLnBrk="1" latinLnBrk="0" hangingPunct="1">
              <a:buNone/>
            </a:pPr>
            <a:endParaRPr lang="en-US" sz="6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eaLnBrk="1" latinLnBrk="0" hangingPunct="1"/>
            <a:r>
              <a:rPr lang="en-US" b="1" dirty="0"/>
              <a:t>S</a:t>
            </a:r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ecurity team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 We have a dedicated</a:t>
            </a:r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of experienced developers who take care that the software keeps safe</a:t>
            </a:r>
          </a:p>
          <a:p>
            <a:pPr lvl="1" rtl="0" eaLnBrk="1" latinLnBrk="0" hangingPunct="1"/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Vulnerability Scoring System (CVSS) 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Additionally, the team uses CVSS to track and evaluate potential threats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Extendable and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E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xtendable functionality</a:t>
            </a:r>
          </a:p>
          <a:p>
            <a:pPr marL="0" indent="0">
              <a:buNone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 You’re able to adapt a growing system to meet your needs</a:t>
            </a:r>
          </a:p>
          <a:p>
            <a:pPr lvl="1"/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Extension Repository 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range of extensions for just about any feature you can think of (free of charge). If what you’re looking for isn’t in the repository, you can have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3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CB-F427-41BB-8B82-B9CA3F4EF425}" type="datetime1">
              <a:rPr lang="de-DE" smtClean="0"/>
              <a:pPr/>
              <a:t>14.08.17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Point 1</a:t>
            </a:r>
          </a:p>
          <a:p>
            <a:r>
              <a:rPr lang="de-DE" dirty="0"/>
              <a:t>Point 2</a:t>
            </a:r>
          </a:p>
          <a:p>
            <a:r>
              <a:rPr lang="de-DE" dirty="0"/>
              <a:t>Point 3</a:t>
            </a:r>
          </a:p>
          <a:p>
            <a:r>
              <a:rPr lang="de-DE" dirty="0"/>
              <a:t>Point 4</a:t>
            </a:r>
          </a:p>
          <a:p>
            <a:r>
              <a:rPr lang="de-DE" dirty="0"/>
              <a:t>Point 5</a:t>
            </a:r>
          </a:p>
          <a:p>
            <a:r>
              <a:rPr lang="de-DE" dirty="0"/>
              <a:t>Point 6</a:t>
            </a:r>
          </a:p>
          <a:p>
            <a:r>
              <a:rPr lang="de-DE" dirty="0"/>
              <a:t>Point 7</a:t>
            </a:r>
          </a:p>
          <a:p>
            <a:r>
              <a:rPr lang="de-DE" dirty="0"/>
              <a:t>Point 8</a:t>
            </a:r>
          </a:p>
          <a:p>
            <a:r>
              <a:rPr lang="de-DE" dirty="0"/>
              <a:t>Point 9</a:t>
            </a:r>
          </a:p>
          <a:p>
            <a:r>
              <a:rPr lang="de-DE" dirty="0"/>
              <a:t>Point 10</a:t>
            </a:r>
          </a:p>
          <a:p>
            <a:r>
              <a:rPr lang="de-DE" dirty="0"/>
              <a:t>Point 11</a:t>
            </a:r>
          </a:p>
          <a:p>
            <a:r>
              <a:rPr lang="de-DE" dirty="0"/>
              <a:t>Point 12</a:t>
            </a:r>
          </a:p>
          <a:p>
            <a:r>
              <a:rPr lang="de-DE" dirty="0"/>
              <a:t>Point 13</a:t>
            </a:r>
          </a:p>
          <a:p>
            <a:r>
              <a:rPr lang="de-DE" dirty="0"/>
              <a:t>Point 14</a:t>
            </a:r>
          </a:p>
        </p:txBody>
      </p:sp>
    </p:spTree>
    <p:extLst>
      <p:ext uri="{BB962C8B-B14F-4D97-AF65-F5344CB8AC3E}">
        <p14:creationId xmlns:p14="http://schemas.microsoft.com/office/powerpoint/2010/main" val="35382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Extendable and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M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obile friendly out of the box</a:t>
            </a:r>
          </a:p>
          <a:p>
            <a:pPr marL="0" indent="0">
              <a:buNone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b="1" dirty="0"/>
              <a:t>F</a:t>
            </a:r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rontend: 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 TYPO3 CMS comes with what it takes to build state-of-the-art and adaptive websites</a:t>
            </a:r>
          </a:p>
          <a:p>
            <a:pPr lvl="1"/>
            <a:r>
              <a:rPr lang="en-US" b="1" dirty="0"/>
              <a:t>B</a:t>
            </a:r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ackend: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 TYPO3’s backend scales properly to devices, meaning that content can be edited on any device whatsoever, be it desktop, tablet or smartphone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4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Gain valuable time</a:t>
            </a:r>
            <a:b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enables you to work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preparing content</a:t>
            </a:r>
          </a:p>
          <a:p>
            <a:pPr lvl="1"/>
            <a:r>
              <a:rPr lang="en-US" dirty="0"/>
              <a:t>e.g. integrated image </a:t>
            </a:r>
            <a:r>
              <a:rPr lang="en-US" dirty="0" smtClean="0"/>
              <a:t>editing</a:t>
            </a:r>
            <a:br>
              <a:rPr lang="en-US" dirty="0" smtClean="0"/>
            </a:br>
            <a:r>
              <a:rPr lang="en-US" dirty="0" smtClean="0"/>
              <a:t>TYPO3 </a:t>
            </a:r>
            <a:r>
              <a:rPr lang="en-US" dirty="0"/>
              <a:t>CMS sets standards in image editing. Scaling and cropping images is simple. It’s also possible to compose new images for your project within TYPO3 CMS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9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Gain valuable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elivering your site anywhere around the world</a:t>
            </a:r>
            <a:b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built-in CDN support TYPO3 CMS makes distributing assets across the globe really easy. No training is needed in order to use Content Delivery Networks (CDN) such as Akamai or </a:t>
            </a:r>
            <a:r>
              <a:rPr lang="en-US" sz="54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CloudFront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6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Multisites</a:t>
            </a: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Corporate Identity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Multisite: one backend &amp; many sites</a:t>
            </a:r>
          </a:p>
          <a:p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W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ith one single program installation of TYPO3 CMS you 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endParaRPr lang="en-US" sz="5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dirty="0"/>
              <a:t>H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andle everything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sz="4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r>
              <a:rPr lang="en-US" dirty="0"/>
              <a:t>T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number of sites, your features, your layouts, user roles, and so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0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Multisites</a:t>
            </a: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Corporate Identity (CI)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CI into a web project is easy</a:t>
            </a:r>
          </a:p>
          <a:p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A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djust the visual appeal of the admin interface by uploading your logo and setting your main CI colors</a:t>
            </a:r>
          </a:p>
          <a:p>
            <a:pPr lvl="1"/>
            <a:r>
              <a:rPr lang="en-US" dirty="0"/>
              <a:t>A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 a finishing touch with a background image of your choice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9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Export/import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migrating from A &gt; B = easy!</a:t>
            </a:r>
          </a:p>
          <a:p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built-in export/import for sites, meaning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export your site on one server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simply import it on another one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even create pre-defined sites off your own template by importing the same site a number of times into the same TYPO3 installation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44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permissions and schedulable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Simple </a:t>
            </a:r>
            <a:r>
              <a:rPr lang="en-US" sz="6000" b="1" kern="1200" dirty="0" smtClean="0">
                <a:solidFill>
                  <a:schemeClr val="tx1"/>
                </a:solidFill>
              </a:rPr>
              <a:t>and granular access permissions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CMS allows you to allocate specific rights</a:t>
            </a:r>
          </a:p>
          <a:p>
            <a:pPr lvl="1"/>
            <a:r>
              <a:rPr lang="en-US" dirty="0"/>
              <a:t>set up the user authorization system exactly how you want it to </a:t>
            </a:r>
            <a:r>
              <a:rPr lang="en-US" dirty="0" smtClean="0"/>
              <a:t>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Access permissions and schedulable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Simple and granular access permissions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ntire </a:t>
            </a:r>
            <a:r>
              <a:rPr lang="en-US" dirty="0"/>
              <a:t>website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/>
              <a:t>pages</a:t>
            </a:r>
          </a:p>
          <a:p>
            <a:pPr lvl="1"/>
            <a:r>
              <a:rPr lang="en-US" dirty="0" smtClean="0"/>
              <a:t>subdomains 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single extension 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even one specific content element</a:t>
            </a:r>
            <a:r>
              <a:rPr lang="en-US" dirty="0" smtClean="0"/>
              <a:t>!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nice side effect: the backend gets less complex for those using it, which makes their work more efficient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88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Media integration: handling local and remote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 way of handling remote files like videos (YouTube, </a:t>
            </a:r>
            <a:r>
              <a:rPr lang="en-US" sz="6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Vimeo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etc.)</a:t>
            </a:r>
          </a:p>
          <a:p>
            <a:r>
              <a:rPr lang="en-US" dirty="0"/>
              <a:t>U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the same methods to access both local and remote 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Assuring standards and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igh-quality code through QA guidelines</a:t>
            </a:r>
          </a:p>
          <a:p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B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efore new code is merged into TYPO3’s core, it undergoes a thorough check to ensure that everything performs as intended</a:t>
            </a:r>
          </a:p>
          <a:p>
            <a:pPr lvl="1"/>
            <a:r>
              <a:rPr lang="en-US" dirty="0"/>
              <a:t>S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pecific tests are used to detect flaws and bugs</a:t>
            </a:r>
          </a:p>
          <a:p>
            <a:pPr lvl="1"/>
            <a:r>
              <a:rPr lang="en-US" dirty="0"/>
              <a:t>N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ew code only gets integrated into the TYPO3 core if the whole review process is successfully completed</a:t>
            </a:r>
          </a:p>
          <a:p>
            <a:pPr lvl="1"/>
            <a:r>
              <a:rPr lang="en-US" dirty="0"/>
              <a:t>O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 8,000 automated tests, including unit tests, functional tests, acceptance tests, and integrity test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7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TYPO3?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48CB-F427-41BB-8B82-B9CA3F4EF425}" type="datetime1">
              <a:rPr lang="de-DE" smtClean="0"/>
              <a:pPr/>
              <a:t>14.08.17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Workflows &amp; full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TYPO3’s workspaces allow you to</a:t>
            </a:r>
          </a:p>
          <a:p>
            <a:pPr lvl="0"/>
            <a:endParaRPr lang="en-US" sz="5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 content based on a defined workflow</a:t>
            </a: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track of changes and workflows</a:t>
            </a: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different versions of data</a:t>
            </a:r>
          </a:p>
          <a:p>
            <a:pPr lvl="0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 and delegate to dos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Workflows &amp; full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 control over your site’s design and SEO</a:t>
            </a:r>
          </a:p>
          <a:p>
            <a:pPr marL="0" indent="0">
              <a:buNone/>
            </a:pPr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U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nlimited customizability</a:t>
            </a:r>
          </a:p>
          <a:p>
            <a:r>
              <a:rPr lang="en-US" dirty="0"/>
              <a:t>T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source code can be accessed, changed and modified in any way you like</a:t>
            </a:r>
          </a:p>
          <a:p>
            <a:r>
              <a:rPr lang="en-US" dirty="0"/>
              <a:t>W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ebsites can be created that perfectly meet customers’ needs</a:t>
            </a:r>
          </a:p>
          <a:p>
            <a:r>
              <a:rPr lang="en-US" dirty="0"/>
              <a:t>W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 range of “onboard” options for optimizing content for search engines (SEO)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9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Sustainable &amp; multi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lanning made easy</a:t>
            </a:r>
          </a:p>
          <a:p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Term Support (LTS) for major releases</a:t>
            </a:r>
          </a:p>
          <a:p>
            <a:r>
              <a:rPr lang="en-US" dirty="0" smtClean="0"/>
              <a:t>E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LTS version is supported for 3 years via standard support</a:t>
            </a:r>
          </a:p>
          <a:p>
            <a:r>
              <a:rPr lang="en-US" dirty="0"/>
              <a:t>D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uring this period of time, security fixes and bug fixes are free of charge</a:t>
            </a:r>
          </a:p>
          <a:p>
            <a:r>
              <a:rPr lang="en-US" dirty="0" smtClean="0"/>
              <a:t>A 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major version is released every 1 ½ years</a:t>
            </a:r>
          </a:p>
          <a:p>
            <a:r>
              <a:rPr lang="en-US" dirty="0" smtClean="0"/>
              <a:t>S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there are always 2 stable versions being maintained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3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Sustainable &amp; multi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ulti-channel content publishing</a:t>
            </a:r>
          </a:p>
          <a:p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P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ublish content in different formats like XML, JSON, PDF or just the usual HTML</a:t>
            </a:r>
          </a:p>
          <a:p>
            <a:pPr lvl="1"/>
            <a:r>
              <a:rPr lang="en-US" dirty="0"/>
              <a:t>T</a:t>
            </a:r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makes it easy to create print versions or RSS feeds from the content you have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5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Databases ... we love them :-)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 choice of database</a:t>
            </a:r>
          </a:p>
          <a:p>
            <a:endParaRPr lang="en-US" sz="6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runs best with MySQL, but you can also use any other database management system (DBMS) like Oracle, Microsoft SQL Server or </a:t>
            </a:r>
            <a:r>
              <a:rPr lang="en-US" sz="5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PostgreSQL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9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development of TYPO3 CMS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made easy: a clearly defined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 years support for every LTS </a:t>
            </a:r>
            <a:r>
              <a:rPr lang="en-US" b="1" dirty="0" smtClean="0"/>
              <a:t>version</a:t>
            </a:r>
            <a:br>
              <a:rPr lang="en-US" b="1" dirty="0" smtClean="0"/>
            </a:br>
            <a:endParaRPr lang="en-US" dirty="0"/>
          </a:p>
          <a:p>
            <a:r>
              <a:rPr lang="en-US" dirty="0"/>
              <a:t>U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pdate and support cycles clearly defined</a:t>
            </a:r>
          </a:p>
          <a:p>
            <a:r>
              <a:rPr lang="en-US" dirty="0"/>
              <a:t>R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eleases and updates are scheduled long in advance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Regular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pdates and upgrades are made throughout the year</a:t>
            </a:r>
          </a:p>
          <a:p>
            <a:r>
              <a:rPr lang="en-US" dirty="0"/>
              <a:t>A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pproximately once every 2 weeks</a:t>
            </a:r>
          </a:p>
          <a:p>
            <a:r>
              <a:rPr lang="en-US" dirty="0"/>
              <a:t>R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elease notes are published on typo3.org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version: 8.7 LTS was released in April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4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 achieved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Cloud integration</a:t>
            </a:r>
          </a:p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backend is responsive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 work wherever you are, with a smartphone, a tablet, or a good </a:t>
            </a:r>
            <a:r>
              <a:rPr lang="en-US" sz="60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desktop computer</a:t>
            </a:r>
          </a:p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adaption for responsive websites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 with a single click</a:t>
            </a:r>
          </a:p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 Text Editor has been modernized 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eye catcher and easy to handle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6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TYPO3 CMS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971-8DF3-4F27-9991-E37B110D9ED4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9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Transparency and safe planning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 dates of every LTS version are determined well ahead of time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intermediate steps (so-called “sprint releases”) are well documented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everything is published on typo3.org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transparency!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8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LTS versions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8.7 LTS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 full support until April 2020</a:t>
            </a:r>
          </a:p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7.6 LTS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 full support until December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LTS versions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6.2 LTS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 marked unsupported in April 2017</a:t>
            </a:r>
          </a:p>
          <a:p>
            <a:pPr lvl="1"/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ELTS:  If you’re still using this version, you may want to consider purchasing an Extended Software Support Agreement</a:t>
            </a:r>
          </a:p>
          <a:p>
            <a:pPr lvl="1"/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TYPO3 GmbH’s offer gives you an extra 12 months of security bug fixing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3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driven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xperienced and skilled developers from all around the world are constantly maintaining and developing this open source software</a:t>
            </a:r>
          </a:p>
          <a:p>
            <a:r>
              <a:rPr lang="en-US" dirty="0"/>
              <a:t>I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nnovative ideas and solutions</a:t>
            </a:r>
          </a:p>
          <a:p>
            <a:r>
              <a:rPr lang="en-US" dirty="0"/>
              <a:t>R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ock solid technical foundation</a:t>
            </a:r>
          </a:p>
          <a:p>
            <a:r>
              <a:rPr lang="en-US" dirty="0"/>
              <a:t>H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igh level of marketability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QA (Quality Assurance): Sprint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Sprint Releases</a:t>
            </a: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B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efore a new TYPO3 LTS version is released, several so-called sprint releases are published</a:t>
            </a:r>
          </a:p>
          <a:p>
            <a:pPr lvl="1"/>
            <a:r>
              <a:rPr lang="en-US" dirty="0"/>
              <a:t>T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 are intermediate releases and give a glimpse into the progress of development</a:t>
            </a:r>
          </a:p>
          <a:p>
            <a:pPr lvl="1"/>
            <a:r>
              <a:rPr lang="en-US" dirty="0"/>
              <a:t>P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 the way to a stable and well functioning software</a:t>
            </a:r>
          </a:p>
          <a:p>
            <a:pPr lvl="1"/>
            <a:r>
              <a:rPr lang="en-US" dirty="0"/>
              <a:t>C</a:t>
            </a:r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reate a constantly evolving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7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QA (Quality Assurance): Sprint 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inor versions are numbered serially</a:t>
            </a:r>
          </a:p>
          <a:p>
            <a:endParaRPr lang="en-US" sz="6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decimal digits in the format: &lt;major&gt;.&lt;minor&gt;</a:t>
            </a:r>
          </a:p>
          <a:p>
            <a:pPr lvl="1"/>
            <a:r>
              <a:rPr lang="nb-NO" sz="5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7.6.5 or 8.7.2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Sprint Releases: getting priorities straight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ransparency</a:t>
            </a: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progress (and obstacles encountered on the way!) towards a new LTS version is published regularly and for all to see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Sprint Releases: getting priorities straight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V</a:t>
            </a: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erification</a:t>
            </a: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state of the development can be assessed and anything that needs fixing (bug fixing), can be done prior to the final release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Sprint Releases: getting priorities straight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Adjustment</a:t>
            </a:r>
          </a:p>
          <a:p>
            <a:pPr marL="0" indent="0">
              <a:buNone/>
            </a:pPr>
            <a:endParaRPr lang="en-US" sz="6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B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breaking tasks down, the complex job of developing a new LTS is structured</a:t>
            </a:r>
          </a:p>
          <a:p>
            <a:r>
              <a:rPr lang="en-US" dirty="0"/>
              <a:t>A</a:t>
            </a:r>
            <a:r>
              <a:rPr lang="en-US" sz="6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 fine tuning needed can be done prior to releasing a LTS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TYPO3 CMS 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1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TYPO3 CMS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 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software </a:t>
            </a:r>
            <a:b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access to source code</a:t>
            </a:r>
          </a:p>
          <a:p>
            <a:r>
              <a:rPr lang="en-US" dirty="0"/>
              <a:t>C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ontent </a:t>
            </a:r>
            <a:r>
              <a:rPr lang="en-US" dirty="0"/>
              <a:t>M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anagement </a:t>
            </a:r>
            <a:r>
              <a:rPr lang="en-US" dirty="0"/>
              <a:t>S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ystem </a:t>
            </a:r>
            <a:b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the interplay of code and content</a:t>
            </a:r>
          </a:p>
          <a:p>
            <a:r>
              <a:rPr lang="en-US" dirty="0"/>
              <a:t>D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eveloped and maintained by a community of developers from around the world </a:t>
            </a:r>
          </a:p>
          <a:p>
            <a:r>
              <a:rPr lang="en-US" dirty="0"/>
              <a:t>B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acked by a commercial entity, TYPO3 GmbH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1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CMS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powerful content management system</a:t>
            </a:r>
          </a:p>
          <a:p>
            <a:r>
              <a:rPr lang="en-US" dirty="0"/>
              <a:t>Flexible</a:t>
            </a:r>
          </a:p>
          <a:p>
            <a:r>
              <a:rPr lang="en-US" dirty="0"/>
              <a:t>Has the structure it takes to develop complex websites which are nevertheless user-friendly</a:t>
            </a:r>
          </a:p>
          <a:p>
            <a:r>
              <a:rPr lang="en-US" dirty="0"/>
              <a:t>Attractive, especially for large enterprises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TYPO3 CMS could be the right software for you, if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3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CMS could be the right software for you, if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need to create and handle digital content of any kind</a:t>
            </a:r>
          </a:p>
          <a:p>
            <a:r>
              <a:rPr lang="en-US" dirty="0"/>
              <a:t>Y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know that business will be growing - your business may evolve, but you'll never need to change the software, as TYPO3 CMS can easily be adapted to growing needs</a:t>
            </a:r>
          </a:p>
          <a:p>
            <a:pPr marL="5400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1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CMS could be the right software for you, if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Examples:</a:t>
            </a:r>
          </a:p>
          <a:p>
            <a:pPr lvl="2"/>
            <a:r>
              <a:rPr lang="en-US" dirty="0"/>
              <a:t>W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ebsites, intra- and extranet</a:t>
            </a:r>
          </a:p>
          <a:p>
            <a:pPr lvl="2"/>
            <a:r>
              <a:rPr lang="en-US" dirty="0"/>
              <a:t>A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pps</a:t>
            </a:r>
          </a:p>
          <a:p>
            <a:pPr lvl="2"/>
            <a:r>
              <a:rPr lang="en-US" dirty="0"/>
              <a:t>C</a:t>
            </a:r>
            <a:r>
              <a:rPr lang="en-US" sz="4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ontent, etc. and beyond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77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Handle any kind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reate a website, app, or a complex system</a:t>
            </a:r>
          </a:p>
          <a:p>
            <a:pPr lvl="1"/>
            <a:r>
              <a:rPr lang="en-US" sz="5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matter if the amount of content you have to deal with is large or small</a:t>
            </a:r>
          </a:p>
          <a:p>
            <a:r>
              <a:rPr lang="en-US" dirty="0"/>
              <a:t>P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ictures</a:t>
            </a:r>
          </a:p>
          <a:p>
            <a:r>
              <a:rPr lang="en-US" dirty="0"/>
              <a:t>D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ocuments</a:t>
            </a:r>
          </a:p>
          <a:p>
            <a:r>
              <a:rPr lang="en-US" dirty="0" smtClean="0"/>
              <a:t>Vi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deos</a:t>
            </a:r>
          </a:p>
          <a:p>
            <a:r>
              <a:rPr lang="en-US" dirty="0"/>
              <a:t>D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atabases,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9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 and maintaining content is easy - be it music, videos, games, or articles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multilingual websites is easy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supports global distribution of content via GEO-IP to automatically transfer visitors to the proper country</a:t>
            </a:r>
          </a:p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sensitive features also support mobile versions of your 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1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TYPO3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dirty="0"/>
              <a:t>Studies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5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uses TYPO3?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Startups</a:t>
            </a:r>
          </a:p>
          <a:p>
            <a:r>
              <a:rPr lang="en-US" dirty="0"/>
              <a:t>S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mall and medium-sized enterprises (SME)</a:t>
            </a:r>
          </a:p>
          <a:p>
            <a:r>
              <a:rPr lang="en-US" dirty="0"/>
              <a:t>L</a:t>
            </a: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arge enterprises and organizations</a:t>
            </a:r>
          </a:p>
          <a:p>
            <a:pPr marL="0" indent="0">
              <a:buNone/>
            </a:pP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6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small → grow as you need!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0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TYPO3 CMS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An </a:t>
            </a:r>
            <a:r>
              <a:rPr lang="de-DE" dirty="0" err="1"/>
              <a:t>estimated</a:t>
            </a:r>
            <a:r>
              <a:rPr lang="de-DE" dirty="0"/>
              <a:t> 500,000 </a:t>
            </a:r>
            <a:r>
              <a:rPr lang="de-DE" dirty="0" err="1"/>
              <a:t>installations</a:t>
            </a:r>
            <a:r>
              <a:rPr lang="de-DE" dirty="0"/>
              <a:t>, e.g. </a:t>
            </a:r>
            <a:r>
              <a:rPr lang="de-DE" dirty="0" err="1"/>
              <a:t>websites</a:t>
            </a:r>
            <a:r>
              <a:rPr lang="de-DE" dirty="0"/>
              <a:t>, </a:t>
            </a:r>
            <a:r>
              <a:rPr lang="de-DE" dirty="0" err="1"/>
              <a:t>intranets</a:t>
            </a:r>
            <a:r>
              <a:rPr lang="de-DE" dirty="0"/>
              <a:t>, mobile</a:t>
            </a:r>
          </a:p>
          <a:p>
            <a:r>
              <a:rPr lang="de-DE" dirty="0" err="1"/>
              <a:t>Provides</a:t>
            </a:r>
            <a:r>
              <a:rPr lang="de-DE" dirty="0"/>
              <a:t> a solid </a:t>
            </a:r>
            <a:r>
              <a:rPr lang="de-DE" dirty="0" err="1"/>
              <a:t>and</a:t>
            </a:r>
            <a:r>
              <a:rPr lang="de-DE" dirty="0"/>
              <a:t> powerful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whatsoever</a:t>
            </a:r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customized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perfectly</a:t>
            </a:r>
            <a:r>
              <a:rPr lang="de-DE" dirty="0"/>
              <a:t> fit individual </a:t>
            </a:r>
            <a:r>
              <a:rPr lang="de-DE" dirty="0" err="1"/>
              <a:t>needs</a:t>
            </a:r>
            <a:endParaRPr lang="de-DE" dirty="0"/>
          </a:p>
          <a:p>
            <a:r>
              <a:rPr lang="de-DE" dirty="0"/>
              <a:t>Well-</a:t>
            </a:r>
            <a:r>
              <a:rPr lang="de-DE" dirty="0" err="1"/>
              <a:t>established</a:t>
            </a:r>
            <a:endParaRPr lang="de-DE" dirty="0"/>
          </a:p>
          <a:p>
            <a:r>
              <a:rPr lang="de-DE" dirty="0"/>
              <a:t>Wide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finding</a:t>
            </a:r>
            <a:r>
              <a:rPr lang="de-DE" dirty="0"/>
              <a:t> a TYPO3 </a:t>
            </a:r>
            <a:r>
              <a:rPr lang="de-DE" dirty="0" err="1"/>
              <a:t>agency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freelancer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3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Who’s WHO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8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TYPO3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971-8DF3-4F27-9991-E37B110D9ED4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4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ot-for-profit organization</a:t>
            </a:r>
          </a:p>
          <a:p>
            <a:r>
              <a:rPr lang="en-US" dirty="0" smtClean="0"/>
              <a:t>Established in 2004 to provide funds for long-term goals</a:t>
            </a:r>
          </a:p>
          <a:p>
            <a:r>
              <a:rPr lang="en-US" dirty="0"/>
              <a:t>R</a:t>
            </a:r>
            <a:r>
              <a:rPr lang="en-US" dirty="0" smtClean="0"/>
              <a:t>egistration in </a:t>
            </a:r>
            <a:r>
              <a:rPr lang="en-US" dirty="0" err="1" smtClean="0"/>
              <a:t>Baar</a:t>
            </a:r>
            <a:r>
              <a:rPr lang="en-US" dirty="0" smtClean="0"/>
              <a:t> ZG, Switzerland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9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pproximately 800 members from around the world</a:t>
            </a:r>
          </a:p>
          <a:p>
            <a:r>
              <a:rPr lang="en-US" dirty="0"/>
              <a:t>R</a:t>
            </a:r>
            <a:r>
              <a:rPr lang="en-US" dirty="0" smtClean="0"/>
              <a:t>eceives most of its funding through membership fees, donations, and the annual TYPO3 Conference (T3CON)</a:t>
            </a:r>
          </a:p>
          <a:p>
            <a:r>
              <a:rPr lang="en-US" dirty="0"/>
              <a:t>A</a:t>
            </a:r>
            <a:r>
              <a:rPr lang="en-US" dirty="0" smtClean="0"/>
              <a:t>nyone can apply for funding for projects, as long as the project provides substantial and sustained value to its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2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Strategic goals of the TYPO3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ncrease the number of people involved</a:t>
            </a:r>
          </a:p>
          <a:p>
            <a:r>
              <a:rPr lang="en-US" dirty="0"/>
              <a:t>U</a:t>
            </a:r>
            <a:r>
              <a:rPr lang="en-US" dirty="0" smtClean="0"/>
              <a:t>phold values and good spirit</a:t>
            </a:r>
          </a:p>
          <a:p>
            <a:r>
              <a:rPr lang="en-US" dirty="0"/>
              <a:t>I</a:t>
            </a:r>
            <a:r>
              <a:rPr lang="en-US" dirty="0" smtClean="0"/>
              <a:t>ncrease market share / usage of TYPO3 CMS</a:t>
            </a:r>
          </a:p>
          <a:p>
            <a:r>
              <a:rPr lang="en-US" dirty="0"/>
              <a:t>I</a:t>
            </a:r>
            <a:r>
              <a:rPr lang="en-US" dirty="0" smtClean="0"/>
              <a:t>ncrease confidence in products</a:t>
            </a:r>
          </a:p>
          <a:p>
            <a:r>
              <a:rPr lang="en-US" dirty="0" smtClean="0"/>
              <a:t>Provide CMS industry insights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1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Assembly (GA)</a:t>
            </a:r>
          </a:p>
          <a:p>
            <a:pPr lvl="1"/>
            <a:r>
              <a:rPr lang="en-US" dirty="0" smtClean="0"/>
              <a:t>The GA elects the board, controls its work, and generally decides on all matters of importance in its annual meeting. It is open to all members.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5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The board is the executive body that takes care of daily administrative work, legal matters, and accounting.</a:t>
            </a:r>
          </a:p>
          <a:p>
            <a:r>
              <a:rPr lang="en-US" dirty="0" smtClean="0"/>
              <a:t>Expert Advisory Board</a:t>
            </a:r>
          </a:p>
          <a:p>
            <a:pPr lvl="1"/>
            <a:r>
              <a:rPr lang="en-US" dirty="0" smtClean="0"/>
              <a:t>The expert advisory board is responsible for managing the affairs of the association.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Business Control Committee</a:t>
            </a:r>
          </a:p>
          <a:p>
            <a:pPr lvl="1"/>
            <a:r>
              <a:rPr lang="en-US" dirty="0" smtClean="0"/>
              <a:t>The business control committee can review all project loans for conformity of expenditure with the loan application, achieving the set objectives and cost-effective completion of projects.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4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Committees</a:t>
            </a:r>
          </a:p>
          <a:p>
            <a:pPr lvl="1"/>
            <a:r>
              <a:rPr lang="en-US" dirty="0" smtClean="0"/>
              <a:t>The expert advisory board and the association's board can appoint advisory committees or individual persons without discretionary authority for specific tasks.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2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Become a member, help the project </a:t>
            </a:r>
            <a:r>
              <a:rPr lang="en-US" dirty="0" smtClean="0"/>
              <a:t>to grow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1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</a:rPr>
              <a:t>Driven by passion and enthusiasm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Estimated amount of time invested into TYPO3 CMS: 1127 years</a:t>
            </a:r>
          </a:p>
          <a:p>
            <a:r>
              <a:rPr lang="en-US" dirty="0"/>
              <a:t>C</a:t>
            </a:r>
            <a:r>
              <a:rPr lang="en-US" dirty="0" smtClean="0"/>
              <a:t>ontributors per month: more than 30*</a:t>
            </a:r>
          </a:p>
          <a:p>
            <a:r>
              <a:rPr lang="en-US" dirty="0"/>
              <a:t>S</a:t>
            </a:r>
            <a:r>
              <a:rPr lang="en-US" dirty="0" smtClean="0"/>
              <a:t>upported by approximately 800 TYPO3 Association members</a:t>
            </a:r>
          </a:p>
          <a:p>
            <a:pPr marL="5400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(source: https://</a:t>
            </a:r>
            <a:r>
              <a:rPr lang="en-US" dirty="0" err="1" smtClean="0"/>
              <a:t>www.openhub.net</a:t>
            </a:r>
            <a:r>
              <a:rPr lang="en-US" dirty="0" smtClean="0"/>
              <a:t>/p/typo3)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en-US" smtClean="0"/>
              <a:t>14.08.17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Membership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r>
              <a:rPr lang="en-US" baseline="0" dirty="0" smtClean="0"/>
              <a:t> that fits your interest</a:t>
            </a:r>
          </a:p>
          <a:p>
            <a:pPr lvl="1"/>
            <a:r>
              <a:rPr lang="en-US" dirty="0" smtClean="0"/>
              <a:t>Community membership</a:t>
            </a:r>
          </a:p>
          <a:p>
            <a:pPr lvl="1"/>
            <a:r>
              <a:rPr lang="en-US" dirty="0" smtClean="0"/>
              <a:t>Bronze, Silver, Gold &amp; Platinum</a:t>
            </a:r>
          </a:p>
          <a:p>
            <a:pPr lvl="1"/>
            <a:r>
              <a:rPr lang="en-US" baseline="0" dirty="0" smtClean="0"/>
              <a:t>Academic</a:t>
            </a:r>
            <a:r>
              <a:rPr lang="en-US" dirty="0" smtClean="0"/>
              <a:t> Bronze, Silver &amp; Gold</a:t>
            </a:r>
          </a:p>
          <a:p>
            <a:pPr lvl="1"/>
            <a:r>
              <a:rPr lang="en-US" baseline="0" dirty="0" smtClean="0"/>
              <a:t>More</a:t>
            </a:r>
            <a:r>
              <a:rPr lang="en-US" dirty="0" smtClean="0"/>
              <a:t> to come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1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of being a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embership ensures the ongoing development of TYPO3</a:t>
            </a:r>
          </a:p>
          <a:p>
            <a:r>
              <a:rPr lang="en-US" dirty="0"/>
              <a:t>F</a:t>
            </a:r>
            <a:r>
              <a:rPr lang="en-US" dirty="0" smtClean="0"/>
              <a:t>ree or discounted tickets for official TYPO3 events</a:t>
            </a:r>
          </a:p>
          <a:p>
            <a:r>
              <a:rPr lang="en-US" dirty="0"/>
              <a:t>L</a:t>
            </a:r>
            <a:r>
              <a:rPr lang="en-US" dirty="0" smtClean="0"/>
              <a:t>ogo listing on typo3.org</a:t>
            </a:r>
          </a:p>
          <a:p>
            <a:r>
              <a:rPr lang="en-US" dirty="0"/>
              <a:t>V</a:t>
            </a:r>
            <a:r>
              <a:rPr lang="en-US" dirty="0" smtClean="0"/>
              <a:t>ote on important decisions at General Assembly or about the money spent on different projects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7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Association: activities &amp;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Besides giving money to empower the community to get things done, you can also play an active role and help TYPO3 by joining a team or participating in one of the many sprints. We need people with all kinds of skills, and also developers, of course.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9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Association: activities &amp;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Teams you can join</a:t>
            </a:r>
          </a:p>
          <a:p>
            <a:pPr lvl="0"/>
            <a:r>
              <a:rPr lang="en-US" dirty="0" smtClean="0"/>
              <a:t>Education</a:t>
            </a:r>
          </a:p>
          <a:p>
            <a:pPr lvl="0"/>
            <a:r>
              <a:rPr lang="en-US" dirty="0" smtClean="0"/>
              <a:t>Design</a:t>
            </a:r>
          </a:p>
          <a:p>
            <a:pPr lvl="0"/>
            <a:r>
              <a:rPr lang="en-US" dirty="0" smtClean="0"/>
              <a:t>Community Marketing</a:t>
            </a:r>
          </a:p>
          <a:p>
            <a:pPr lvl="0"/>
            <a:r>
              <a:rPr lang="en-US" dirty="0" smtClean="0"/>
              <a:t>Server</a:t>
            </a:r>
          </a:p>
          <a:p>
            <a:pPr lvl="0"/>
            <a:r>
              <a:rPr lang="en-US" dirty="0" smtClean="0"/>
              <a:t>Documentation</a:t>
            </a:r>
          </a:p>
          <a:p>
            <a:pPr lvl="0"/>
            <a:r>
              <a:rPr lang="en-US" dirty="0" smtClean="0"/>
              <a:t>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8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TYPO3 GMBH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1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GmbH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2016, the TYPO3 Association founded an operational arm: TYPO3 GmbH</a:t>
            </a:r>
          </a:p>
          <a:p>
            <a:r>
              <a:rPr lang="en-US" dirty="0"/>
              <a:t>S</a:t>
            </a:r>
            <a:r>
              <a:rPr lang="en-US" dirty="0" smtClean="0"/>
              <a:t>ervice company</a:t>
            </a:r>
          </a:p>
          <a:p>
            <a:r>
              <a:rPr lang="en-US" dirty="0"/>
              <a:t>A</a:t>
            </a:r>
            <a:r>
              <a:rPr lang="en-US" dirty="0" smtClean="0"/>
              <a:t>ttends to the technological development of TYPO3 CMS</a:t>
            </a:r>
          </a:p>
          <a:p>
            <a:r>
              <a:rPr lang="en-US" dirty="0"/>
              <a:t>T</a:t>
            </a:r>
            <a:r>
              <a:rPr lang="en-US" dirty="0" smtClean="0"/>
              <a:t>he resolution to found the company was passed unanimously by the General Assembly of the TYPO3 Association</a:t>
            </a:r>
          </a:p>
          <a:p>
            <a:r>
              <a:rPr lang="en-US" dirty="0" smtClean="0"/>
              <a:t>TYPO3 GmbH is independent of investors and venture capital and can therefore focus 100% on the growth of the TYPO3 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GmbH </a:t>
            </a:r>
            <a:r>
              <a:rPr lang="mr-IN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Headquarters: Düsseldorf (Germany)</a:t>
            </a:r>
          </a:p>
          <a:p>
            <a:r>
              <a:rPr lang="en-US" dirty="0"/>
              <a:t>f</a:t>
            </a:r>
            <a:r>
              <a:rPr lang="en-US" dirty="0" smtClean="0"/>
              <a:t>ounded: June 2016</a:t>
            </a:r>
          </a:p>
          <a:p>
            <a:r>
              <a:rPr lang="en-US" dirty="0" smtClean="0"/>
              <a:t>Ownership: 100% by the TYPO3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1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GmbH </a:t>
            </a:r>
            <a:r>
              <a:rPr lang="mr-IN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agencies:</a:t>
            </a:r>
          </a:p>
          <a:p>
            <a:pPr lvl="1"/>
            <a:r>
              <a:rPr lang="en-US" dirty="0" smtClean="0"/>
              <a:t>2nd level support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ales representative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ent an engineer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option for sharpening developers’ skills: “Send your junior!”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4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TYPO3 GmbH </a:t>
            </a:r>
            <a:r>
              <a:rPr lang="mr-IN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3000" b="1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customers:</a:t>
            </a:r>
          </a:p>
          <a:p>
            <a:pPr lvl="1"/>
            <a:r>
              <a:rPr lang="en-US" dirty="0" smtClean="0"/>
              <a:t>SLAs</a:t>
            </a:r>
          </a:p>
          <a:p>
            <a:pPr lvl="1"/>
            <a:r>
              <a:rPr lang="en-US" dirty="0" smtClean="0"/>
              <a:t>Partner Program: find a qualified TYPO3 agency or freelancer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udits and Reviews</a:t>
            </a:r>
          </a:p>
          <a:p>
            <a:pPr lvl="1"/>
            <a:r>
              <a:rPr lang="en-US" dirty="0" smtClean="0"/>
              <a:t>and more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9B4-2296-4B3C-9E42-F536B7F9EE6F}" type="datetime1">
              <a:rPr lang="de-DE" smtClean="0"/>
              <a:t>14.08.17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Configurable in Head- and Footnote section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5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73" y="-1274674"/>
            <a:ext cx="11082454" cy="12302948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SPEACIAL LAYOUT LEFT</a:t>
            </a:r>
            <a:br>
              <a:rPr lang="en-US" b="1" dirty="0"/>
            </a:br>
            <a:r>
              <a:rPr lang="en-US" dirty="0"/>
              <a:t>PLACE COOL STUFF ON RIGHT</a:t>
            </a:r>
            <a:endParaRPr lang="de-DE" b="1" dirty="0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5942-E60A-4184-815C-A645BDD74497}" type="datetime1">
              <a:rPr lang="de-DE" smtClean="0"/>
              <a:t>14.08.17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TYPO3 CMS</a:t>
            </a:r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TYPO3 CMS - facts &amp; figures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</a:t>
            </a:r>
            <a:r>
              <a:rPr lang="de-DE" dirty="0" smtClean="0"/>
              <a:t>ore </a:t>
            </a:r>
            <a:r>
              <a:rPr lang="de-DE" dirty="0" err="1"/>
              <a:t>than</a:t>
            </a:r>
            <a:r>
              <a:rPr lang="de-DE" dirty="0"/>
              <a:t> 1,500 </a:t>
            </a:r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extensions</a:t>
            </a:r>
            <a:endParaRPr lang="de-DE" dirty="0"/>
          </a:p>
          <a:p>
            <a:r>
              <a:rPr lang="de-DE" dirty="0" err="1"/>
              <a:t>A</a:t>
            </a:r>
            <a:r>
              <a:rPr lang="de-DE" dirty="0" err="1" smtClean="0"/>
              <a:t>lmost</a:t>
            </a:r>
            <a:r>
              <a:rPr lang="de-DE" dirty="0" smtClean="0"/>
              <a:t> </a:t>
            </a:r>
            <a:r>
              <a:rPr lang="de-DE" dirty="0"/>
              <a:t>10,000 TYPO3 </a:t>
            </a:r>
            <a:r>
              <a:rPr lang="de-DE" dirty="0" err="1"/>
              <a:t>features</a:t>
            </a:r>
            <a:endParaRPr lang="de-DE" dirty="0"/>
          </a:p>
          <a:p>
            <a:r>
              <a:rPr lang="de-DE" dirty="0"/>
              <a:t>M</a:t>
            </a:r>
            <a:r>
              <a:rPr lang="de-DE" dirty="0" smtClean="0"/>
              <a:t>ore </a:t>
            </a:r>
            <a:r>
              <a:rPr lang="de-DE" dirty="0" err="1"/>
              <a:t>than</a:t>
            </a:r>
            <a:r>
              <a:rPr lang="de-DE" dirty="0"/>
              <a:t> 9 </a:t>
            </a:r>
            <a:r>
              <a:rPr lang="de-DE" dirty="0" err="1"/>
              <a:t>million</a:t>
            </a:r>
            <a:r>
              <a:rPr lang="de-DE" dirty="0"/>
              <a:t> </a:t>
            </a:r>
            <a:r>
              <a:rPr lang="de-DE" dirty="0" err="1"/>
              <a:t>downloads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448" y="-1274674"/>
            <a:ext cx="11082454" cy="12302948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SPEACIAL LAYOUT RIGHT</a:t>
            </a:r>
            <a:br>
              <a:rPr lang="en-US" b="1" dirty="0"/>
            </a:br>
            <a:r>
              <a:rPr lang="en-US" dirty="0"/>
              <a:t>PLACE COOL STUFF ON LEFT</a:t>
            </a:r>
            <a:endParaRPr lang="de-DE" b="1" dirty="0"/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5942-E60A-4184-815C-A645BDD74497}" type="datetime1">
              <a:rPr lang="de-DE" smtClean="0"/>
              <a:t>14.08.17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FUTURE OF TYPO3 CMS</a:t>
            </a:r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1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Impossible Is Not a Fact.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It's an Opinion.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799C-E208-49A2-A016-F6D3A8C88530}" type="datetime1">
              <a:rPr lang="de-DE" smtClean="0"/>
              <a:t>14.08.17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8817-AE4E-4579-A11C-E40E64C81D87}" type="datetime1">
              <a:rPr lang="de-DE" smtClean="0">
                <a:solidFill>
                  <a:schemeClr val="bg1"/>
                </a:solidFill>
              </a:rPr>
              <a:t>14.08.17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Configurable in Head- and Footnote section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E110-83A0-4C5D-A343-3AA61B64FE99}" type="datetime1">
              <a:rPr lang="de-DE" smtClean="0"/>
              <a:t>14.08.17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major versions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Every Long Term Support (LTS) version is supported for 3 years with security and bug fix releases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 new, stable, major version of TYPO3 CMS is released every 18 </a:t>
            </a:r>
            <a:r>
              <a:rPr lang="en-US" dirty="0" smtClean="0"/>
              <a:t>months</a:t>
            </a:r>
            <a:endParaRPr lang="en-US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9C0-3975-40D2-9E8A-C931B5432789}" type="datetime1">
              <a:rPr lang="de-DE" smtClean="0"/>
              <a:t>14.08.17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Configurable in Head- and Footnote section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165E3-9F3F-42C5-BA80-C72A143CE08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4335463" y="3285595"/>
            <a:ext cx="86677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TYPO3">
      <a:majorFont>
        <a:latin typeface="Source Sans Pro"/>
        <a:ea typeface="Share-Bold"/>
        <a:cs typeface="Share-Bold"/>
      </a:majorFont>
      <a:minorFont>
        <a:latin typeface="Source Sans Pro"/>
        <a:ea typeface="Share-Regular"/>
        <a:cs typeface="Share-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hare-Bold"/>
        <a:ea typeface="Share-Bold"/>
        <a:cs typeface="Share-Bold"/>
      </a:majorFont>
      <a:minorFont>
        <a:latin typeface="Share-Regular"/>
        <a:ea typeface="Share-Regular"/>
        <a:cs typeface="Share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87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87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3127</Words>
  <Application>Microsoft Macintosh PowerPoint</Application>
  <PresentationFormat>Custom</PresentationFormat>
  <Paragraphs>592</Paragraphs>
  <Slides>83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TYPO3 NEW</vt:lpstr>
      <vt:lpstr>TYPO3 MASTER</vt:lpstr>
      <vt:lpstr>Agenda</vt:lpstr>
      <vt:lpstr>What is TYPO3?</vt:lpstr>
      <vt:lpstr>TYPO3 CMS</vt:lpstr>
      <vt:lpstr>TYPO3 CMS</vt:lpstr>
      <vt:lpstr>TYPO3 CMS</vt:lpstr>
      <vt:lpstr>Driven by passion and enthusiasm</vt:lpstr>
      <vt:lpstr>TYPO3 CMS - facts &amp; figures</vt:lpstr>
      <vt:lpstr>Current major versions</vt:lpstr>
      <vt:lpstr>Current major versions</vt:lpstr>
      <vt:lpstr>Features</vt:lpstr>
      <vt:lpstr>Free and independent</vt:lpstr>
      <vt:lpstr>Free and independent</vt:lpstr>
      <vt:lpstr>Reliable and scalable</vt:lpstr>
      <vt:lpstr>Reliable and scalable</vt:lpstr>
      <vt:lpstr>International and secure</vt:lpstr>
      <vt:lpstr>International and secure</vt:lpstr>
      <vt:lpstr>International and secure</vt:lpstr>
      <vt:lpstr>Extendable and mobile</vt:lpstr>
      <vt:lpstr>Extendable and mobile</vt:lpstr>
      <vt:lpstr>Gain valuable time TYPO3 enables you to work fast</vt:lpstr>
      <vt:lpstr>Gain valuable time</vt:lpstr>
      <vt:lpstr>Multisites &amp; Corporate Identity (CI)</vt:lpstr>
      <vt:lpstr>Multisites &amp; Corporate Identity (CI)</vt:lpstr>
      <vt:lpstr>Export/import</vt:lpstr>
      <vt:lpstr>Access permissions and schedulable</vt:lpstr>
      <vt:lpstr>Access permissions and schedulable</vt:lpstr>
      <vt:lpstr>Media integration: handling local and remote media</vt:lpstr>
      <vt:lpstr>Assuring standards and quality</vt:lpstr>
      <vt:lpstr>Workflows &amp; full control</vt:lpstr>
      <vt:lpstr>Workflows &amp; full control</vt:lpstr>
      <vt:lpstr>Sustainable &amp; multi channel</vt:lpstr>
      <vt:lpstr>Sustainable &amp; multi channel</vt:lpstr>
      <vt:lpstr>Databases ... we love them :-)</vt:lpstr>
      <vt:lpstr>Quality  and development of TYPO3 CMS</vt:lpstr>
      <vt:lpstr>Planning made easy: a clearly defined roadmap</vt:lpstr>
      <vt:lpstr>Regular updates</vt:lpstr>
      <vt:lpstr>Current version: 8.7 LTS was released in April 2017</vt:lpstr>
      <vt:lpstr>Goals achieved</vt:lpstr>
      <vt:lpstr>Transparency and safe planning for the future</vt:lpstr>
      <vt:lpstr>Current LTS versions at a glance</vt:lpstr>
      <vt:lpstr>Current LTS versions at a glance</vt:lpstr>
      <vt:lpstr>Community driven approach</vt:lpstr>
      <vt:lpstr>QA (Quality Assurance): Sprint Releases</vt:lpstr>
      <vt:lpstr>QA (Quality Assurance): Sprint Releases</vt:lpstr>
      <vt:lpstr>Sprint Releases: getting priorities straight</vt:lpstr>
      <vt:lpstr>Sprint Releases: getting priorities straight</vt:lpstr>
      <vt:lpstr>Sprint Releases: getting priorities straight</vt:lpstr>
      <vt:lpstr>TYPO3 CMS IS</vt:lpstr>
      <vt:lpstr>TYPO3 CMS is</vt:lpstr>
      <vt:lpstr>TYPO3 CMS could be the right software for you, if ...</vt:lpstr>
      <vt:lpstr>TYPO3 CMS could be the right software for you, if ...</vt:lpstr>
      <vt:lpstr>TYPO3 CMS could be the right software for you, if ...</vt:lpstr>
      <vt:lpstr>Handle any kind of content</vt:lpstr>
      <vt:lpstr>Business benefits</vt:lpstr>
      <vt:lpstr>TYPO3  Case Studies</vt:lpstr>
      <vt:lpstr>Who uses TYPO3?</vt:lpstr>
      <vt:lpstr>References</vt:lpstr>
      <vt:lpstr>User types</vt:lpstr>
      <vt:lpstr>Who’s WHO</vt:lpstr>
      <vt:lpstr>TYPO3 Association</vt:lpstr>
      <vt:lpstr>TYPO3 Association</vt:lpstr>
      <vt:lpstr>TYPO3 Association</vt:lpstr>
      <vt:lpstr>Strategic goals of the TYPO3 Association</vt:lpstr>
      <vt:lpstr>TYPO3 bodies</vt:lpstr>
      <vt:lpstr>TYPO3 bodies</vt:lpstr>
      <vt:lpstr>TYPO3 bodies</vt:lpstr>
      <vt:lpstr>TYPO3 bodies</vt:lpstr>
      <vt:lpstr>Become a member, help the project to grow</vt:lpstr>
      <vt:lpstr>Membership levels</vt:lpstr>
      <vt:lpstr>Benefits of being a member</vt:lpstr>
      <vt:lpstr>Association: activities &amp; teams</vt:lpstr>
      <vt:lpstr>Association: activities &amp; teams</vt:lpstr>
      <vt:lpstr>TYPO3 GMBH</vt:lpstr>
      <vt:lpstr>TYPO3 GmbH</vt:lpstr>
      <vt:lpstr>TYPO3 GmbH – profile</vt:lpstr>
      <vt:lpstr>TYPO3 GmbH – services</vt:lpstr>
      <vt:lpstr>TYPO3 GmbH – services</vt:lpstr>
      <vt:lpstr>SPEACIAL LAYOUT LEFT PLACE COOL STUFF ON RIGHT</vt:lpstr>
      <vt:lpstr>SPEACIAL LAYOUT RIGHT PLACE COOL STUFF ON LEFT</vt:lpstr>
      <vt:lpstr>Impossible Is Not a Fact.  It's an Opinion.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TYPO3 PowerPoint Master</dc:title>
  <dc:creator>Benjamin Kott</dc:creator>
  <cp:lastModifiedBy>Olivier Dobberkau</cp:lastModifiedBy>
  <cp:revision>472</cp:revision>
  <dcterms:modified xsi:type="dcterms:W3CDTF">2017-08-14T12:41:52Z</dcterms:modified>
</cp:coreProperties>
</file>